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1" r:id="rId1"/>
  </p:sldMasterIdLst>
  <p:notesMasterIdLst>
    <p:notesMasterId r:id="rId22"/>
  </p:notesMasterIdLst>
  <p:sldIdLst>
    <p:sldId id="256" r:id="rId2"/>
    <p:sldId id="259" r:id="rId3"/>
    <p:sldId id="260" r:id="rId4"/>
    <p:sldId id="270" r:id="rId5"/>
    <p:sldId id="261" r:id="rId6"/>
    <p:sldId id="263" r:id="rId7"/>
    <p:sldId id="273" r:id="rId8"/>
    <p:sldId id="271" r:id="rId9"/>
    <p:sldId id="264" r:id="rId10"/>
    <p:sldId id="265" r:id="rId11"/>
    <p:sldId id="266" r:id="rId12"/>
    <p:sldId id="272" r:id="rId13"/>
    <p:sldId id="262" r:id="rId14"/>
    <p:sldId id="268" r:id="rId15"/>
    <p:sldId id="269" r:id="rId16"/>
    <p:sldId id="276" r:id="rId17"/>
    <p:sldId id="275" r:id="rId18"/>
    <p:sldId id="274" r:id="rId19"/>
    <p:sldId id="278" r:id="rId20"/>
    <p:sldId id="27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44"/>
    <p:restoredTop sz="94633"/>
  </p:normalViewPr>
  <p:slideViewPr>
    <p:cSldViewPr snapToGrid="0" snapToObjects="1">
      <p:cViewPr varScale="1">
        <p:scale>
          <a:sx n="183" d="100"/>
          <a:sy n="183" d="100"/>
        </p:scale>
        <p:origin x="5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4.jpeg>
</file>

<file path=ppt/media/image5.jp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AD0489-7F97-2B42-9D6F-4562C563E49D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7859D4-3089-B343-B702-D46D8FE07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9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859D4-3089-B343-B702-D46D8FE071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81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859D4-3089-B343-B702-D46D8FE0710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130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6DD8B-E9C0-F84F-020D-B9E4BB22C4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B932D-09B7-41CA-7B8F-B107627112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CA542-17A8-E81D-DBA9-71C19FEF4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77EA5-E793-6610-ED0C-DC385759F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9192A-056C-FE89-F118-CFFE76B1F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786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4EB52-F4EE-F907-7310-C3E80C59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EE43B-D942-8A03-9725-4CDEE4FBB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5BB3C-D8FC-CFFC-F685-5140EF118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DB818-4B41-4934-C10B-F35ECDBC9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78BAD-9411-7703-CAC4-6E3FD30EE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76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858440-78A2-B059-DB77-BBC600BDC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DF6C2F-1F0A-E4B5-59DE-92B4D701FE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EF808-136A-09B8-7CD8-E3EE856E6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BB874-2331-54E6-BB09-E62695622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B91C1-0338-2312-8819-B2F2C6883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065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64B4F-83F3-3614-18F2-A3B3D661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07BFA-8D40-E724-2E5B-8D3267197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56C7E-C97A-BA8C-50E7-879DF34C8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BBCB7-0AD1-4BA1-3270-1DCF914F0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F8845-3360-8931-488A-18C5BB6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50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420BB-A5CF-7018-DE4E-EF47AC019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5B46F-11DF-71A9-83EA-281B70D24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C0DDE-CF06-4D8A-E2CD-256271171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689FE-BAA0-3AC9-3943-DE53D378E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879E8-48BA-98D3-DA44-2E0AEB29B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64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3DB84-218F-58A8-96F6-C66A6D732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8786B-08B4-7EF3-4D80-D8E9FA06A5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738DD8-A25E-727A-9C02-E2A706AE1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0B023-7100-889F-EB6D-4EBB682E7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7D9AF-DC70-56AC-782A-94A18DAC8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DE601-F74D-0596-AEAB-94FE6E838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02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D15AA-8EEA-E61D-D784-F52AE63CE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07CA01-E2CB-A0D6-1D8F-E428E4BB7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082ECF-F229-48F9-B3FA-6C5661B5BE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98C1F6-A507-35B7-7BC6-72F8B2E0C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977E81-A289-D663-6594-329095CB5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3B62FC-5AC3-F6B8-3A4B-31EE1528E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EC20FA-6906-EE90-6407-7C2EA80CA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714035-E6E6-2992-D8DF-36F5A49C1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46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CE248-A37F-2F51-9845-F1C61C770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BB3A34-0510-FB9C-4855-89920D335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09179D-FD29-8014-B906-0BB5DA624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EA0FB3-1C52-03A7-E47C-1F6DA29B6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32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74CD37-5E8B-5A59-F4D7-5D8D49900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7B1B1A-13FB-4D46-FA4B-9F79A9439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6DFE3-2B45-C323-4144-E13244FD9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30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8C3DD-E644-3983-213A-36C918974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AEC5B-0796-F910-6B90-F9CC225C6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2B8D-A3AF-BA0B-2A3D-9A82650A0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4C24B6-AB18-DC54-545F-2999C7799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1B70AA-E927-E438-90FD-353D85F0C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99883-69DD-7996-9CD4-E009B3CA6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2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29899-4887-3A04-2255-C6CF1024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958C1E-A97D-E4D2-698A-3126122C15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6681D2-D783-28EE-41D0-DBDAE4D1E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9E4ED-2883-892C-9871-E0C8AD4AF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E98DEF-5393-3A3D-3959-C8B7E70AD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7798A-80D6-ABCF-2F9D-BACE7F192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4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6510F1-4011-956B-07AF-A0056827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6344F-3376-08ED-CF5D-C462E1F8F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7BF5E-7D84-6ED7-B1AE-E36259285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CA25C-DB1A-A0FA-9D68-23B815B2B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38EF9-B777-D076-B9C4-A6859D5EE7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414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ordemorest.shinyapps.io/ContrarianStrategyExample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ee depositing into a honeycomb">
            <a:extLst>
              <a:ext uri="{FF2B5EF4-FFF2-40B4-BE49-F238E27FC236}">
                <a16:creationId xmlns:a16="http://schemas.microsoft.com/office/drawing/2014/main" id="{ABDF4321-65A9-90C3-D202-9AE56006D6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911" r="-1" b="7797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757036-64B8-41A6-4D41-CA4BE43CB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BEES: Fantasy Golf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29DD20-91BC-DDE8-47F2-F14A55EAC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9432"/>
            <a:ext cx="9144000" cy="1225296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We need a better title for this</a:t>
            </a:r>
          </a:p>
        </p:txBody>
      </p:sp>
    </p:spTree>
    <p:extLst>
      <p:ext uri="{BB962C8B-B14F-4D97-AF65-F5344CB8AC3E}">
        <p14:creationId xmlns:p14="http://schemas.microsoft.com/office/powerpoint/2010/main" val="2788599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60713099-2BC0-13C5-6B6F-86BA8ED3F0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9" b="1421"/>
          <a:stretch/>
        </p:blipFill>
        <p:spPr>
          <a:xfrm>
            <a:off x="1678689" y="1267438"/>
            <a:ext cx="8834622" cy="54315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5770E37-AB67-7235-F1EB-FC81DE7DDF2B}"/>
              </a:ext>
            </a:extLst>
          </p:cNvPr>
          <p:cNvSpPr txBox="1">
            <a:spLocks/>
          </p:cNvSpPr>
          <p:nvPr/>
        </p:nvSpPr>
        <p:spPr>
          <a:xfrm>
            <a:off x="1200647" y="40363"/>
            <a:ext cx="100902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Group 1 golfers, </a:t>
            </a:r>
            <a:r>
              <a:rPr lang="en-US" b="1" dirty="0">
                <a:latin typeface="Cambria" panose="02040503050406030204" pitchFamily="18" charset="0"/>
                <a:cs typeface="Aldhabi" panose="020F0502020204030204" pitchFamily="34" charset="0"/>
              </a:rPr>
              <a:t>number</a:t>
            </a:r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 of times picked</a:t>
            </a:r>
            <a:b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</a:br>
            <a:r>
              <a:rPr lang="en-US" sz="2200" dirty="0">
                <a:latin typeface="Cambria" panose="02040503050406030204" pitchFamily="18" charset="0"/>
                <a:cs typeface="Aldhabi" panose="020F0502020204030204" pitchFamily="34" charset="0"/>
              </a:rPr>
              <a:t>Rahm gets picked frequently</a:t>
            </a:r>
            <a:endParaRPr lang="en-US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893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5770E37-AB67-7235-F1EB-FC81DE7DDF2B}"/>
              </a:ext>
            </a:extLst>
          </p:cNvPr>
          <p:cNvSpPr txBox="1">
            <a:spLocks/>
          </p:cNvSpPr>
          <p:nvPr/>
        </p:nvSpPr>
        <p:spPr>
          <a:xfrm>
            <a:off x="544452" y="79513"/>
            <a:ext cx="109658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Group 1 golfers, </a:t>
            </a:r>
            <a:r>
              <a:rPr lang="en-US" b="1" dirty="0">
                <a:latin typeface="Cambria" panose="02040503050406030204" pitchFamily="18" charset="0"/>
                <a:cs typeface="Aldhabi" panose="020F0502020204030204" pitchFamily="34" charset="0"/>
              </a:rPr>
              <a:t>proportion</a:t>
            </a:r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 of times picked</a:t>
            </a:r>
          </a:p>
          <a:p>
            <a:pPr algn="ctr"/>
            <a:r>
              <a:rPr lang="en-US" sz="2200" dirty="0">
                <a:latin typeface="Cambria" panose="02040503050406030204" pitchFamily="18" charset="0"/>
                <a:cs typeface="Aldhabi" panose="020F0502020204030204" pitchFamily="34" charset="0"/>
              </a:rPr>
              <a:t>Theory: if there are more golfers playing in a week, they all get picked less often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AF3028-78F7-11CD-B110-36F527163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112" y="1295498"/>
            <a:ext cx="8826500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91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picture containing outdoor, sky, grass, nature&#10;&#10;Description automatically generated">
            <a:extLst>
              <a:ext uri="{FF2B5EF4-FFF2-40B4-BE49-F238E27FC236}">
                <a16:creationId xmlns:a16="http://schemas.microsoft.com/office/drawing/2014/main" id="{F0279503-556B-44A0-01B6-00ABE2F41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069" y="0"/>
            <a:ext cx="6880686" cy="6880686"/>
          </a:xfrm>
          <a:prstGeom prst="rect">
            <a:avLst/>
          </a:prstGeom>
        </p:spPr>
      </p:pic>
      <p:pic>
        <p:nvPicPr>
          <p:cNvPr id="6" name="Picture 5" descr="A picture containing sky, outdoor, nature, mountain&#10;&#10;Description automatically generated">
            <a:extLst>
              <a:ext uri="{FF2B5EF4-FFF2-40B4-BE49-F238E27FC236}">
                <a16:creationId xmlns:a16="http://schemas.microsoft.com/office/drawing/2014/main" id="{A93C0CF4-25C7-E7A5-0CEE-952A8931E9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4" t="812" b="-1083"/>
          <a:stretch/>
        </p:blipFill>
        <p:spPr>
          <a:xfrm>
            <a:off x="6770616" y="-6061"/>
            <a:ext cx="5421383" cy="69827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1D077C-D7BA-D1CF-95F3-F36E1A8D6EC1}"/>
              </a:ext>
            </a:extLst>
          </p:cNvPr>
          <p:cNvSpPr txBox="1">
            <a:spLocks/>
          </p:cNvSpPr>
          <p:nvPr/>
        </p:nvSpPr>
        <p:spPr>
          <a:xfrm>
            <a:off x="162026" y="3538937"/>
            <a:ext cx="8919153" cy="3437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Overview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Fantasy Golf? What? Why? How?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The 2022 Masters tournament: do we suck at this?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Avoiding having to create models, thanks DraftKings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It works (maybe?), but is it really worth it?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Future thoughts: How do we estimate the number of times a golfer is chosen?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069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0E2B-EDD8-6D33-A5FF-4C379FAF47E6}"/>
              </a:ext>
            </a:extLst>
          </p:cNvPr>
          <p:cNvSpPr txBox="1">
            <a:spLocks/>
          </p:cNvSpPr>
          <p:nvPr/>
        </p:nvSpPr>
        <p:spPr>
          <a:xfrm>
            <a:off x="2025275" y="-38717"/>
            <a:ext cx="4358210" cy="1037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DraftKings odds</a:t>
            </a:r>
          </a:p>
        </p:txBody>
      </p:sp>
      <p:pic>
        <p:nvPicPr>
          <p:cNvPr id="4" name="Picture 3" descr="A black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A6F882C0-A4F2-6FC6-BBC0-42C113D94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30" y="1141875"/>
            <a:ext cx="8039100" cy="2755900"/>
          </a:xfrm>
          <a:prstGeom prst="rect">
            <a:avLst/>
          </a:prstGeom>
        </p:spPr>
      </p:pic>
      <p:pic>
        <p:nvPicPr>
          <p:cNvPr id="10" name="Picture 9" descr="A black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A98EDFC2-4A8F-E987-E62D-5A1A21783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30" y="4339112"/>
            <a:ext cx="8089900" cy="2349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3A4B7CD-E3C7-031D-1DAB-FA6905993F16}"/>
              </a:ext>
            </a:extLst>
          </p:cNvPr>
          <p:cNvSpPr txBox="1"/>
          <p:nvPr/>
        </p:nvSpPr>
        <p:spPr>
          <a:xfrm>
            <a:off x="92924" y="772543"/>
            <a:ext cx="263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Highest Probability to win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A5BB62-45EB-B6AB-6B13-3E3E5B75791E}"/>
              </a:ext>
            </a:extLst>
          </p:cNvPr>
          <p:cNvSpPr txBox="1"/>
          <p:nvPr/>
        </p:nvSpPr>
        <p:spPr>
          <a:xfrm>
            <a:off x="92924" y="3933777"/>
            <a:ext cx="459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Lowest Probability to win among those picked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930D2C-CF5B-39A2-4291-D779E082BDF9}"/>
              </a:ext>
            </a:extLst>
          </p:cNvPr>
          <p:cNvSpPr txBox="1"/>
          <p:nvPr/>
        </p:nvSpPr>
        <p:spPr>
          <a:xfrm>
            <a:off x="8274730" y="1141875"/>
            <a:ext cx="38079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DraftKings makes odds for players to win tournaments (as well as top 5, 10, 20, 40,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Their website had the fewest issues with table scraping in R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rvest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 are not going to consistently outperform DK at predicting winners of tournaments (or we would just do that instead and print money)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461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5770E37-AB67-7235-F1EB-FC81DE7DDF2B}"/>
              </a:ext>
            </a:extLst>
          </p:cNvPr>
          <p:cNvSpPr txBox="1">
            <a:spLocks/>
          </p:cNvSpPr>
          <p:nvPr/>
        </p:nvSpPr>
        <p:spPr>
          <a:xfrm>
            <a:off x="1050897" y="166977"/>
            <a:ext cx="100902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Group 1 golfers, implied probability to win </a:t>
            </a:r>
            <a:b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</a:br>
            <a:r>
              <a:rPr lang="en-US" sz="2800" dirty="0">
                <a:latin typeface="Cambria" panose="02040503050406030204" pitchFamily="18" charset="0"/>
                <a:cs typeface="Aldhabi" panose="020F0502020204030204" pitchFamily="34" charset="0"/>
              </a:rPr>
              <a:t>(Note y axis)</a:t>
            </a:r>
            <a:endParaRPr lang="en-US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42E01D68-B14C-FD54-C708-357713554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49" y="1409700"/>
            <a:ext cx="88519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66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F8F8B83-12CF-38BC-F540-1C34A3BD20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"/>
          <a:stretch/>
        </p:blipFill>
        <p:spPr>
          <a:xfrm>
            <a:off x="1731077" y="1326084"/>
            <a:ext cx="8809921" cy="5448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5770E37-AB67-7235-F1EB-FC81DE7DDF2B}"/>
              </a:ext>
            </a:extLst>
          </p:cNvPr>
          <p:cNvSpPr txBox="1">
            <a:spLocks/>
          </p:cNvSpPr>
          <p:nvPr/>
        </p:nvSpPr>
        <p:spPr>
          <a:xfrm>
            <a:off x="1050897" y="166977"/>
            <a:ext cx="100902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Group 1 golfers: ratio of prop winning and number of times chosen</a:t>
            </a:r>
            <a:b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</a:br>
            <a:r>
              <a:rPr lang="en-US" sz="3100" dirty="0">
                <a:latin typeface="Cambria" panose="02040503050406030204" pitchFamily="18" charset="0"/>
                <a:cs typeface="Aldhabi" panose="020F0502020204030204" pitchFamily="34" charset="0"/>
              </a:rPr>
              <a:t>Theory: Maximizing this will give us best chances to win money</a:t>
            </a:r>
            <a:endParaRPr lang="en-US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487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bble Beach Golf Links | Pebble Beach Resorts">
            <a:extLst>
              <a:ext uri="{FF2B5EF4-FFF2-40B4-BE49-F238E27FC236}">
                <a16:creationId xmlns:a16="http://schemas.microsoft.com/office/drawing/2014/main" id="{E7AA559F-998B-7599-33C4-11DCC34B7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1D077C-D7BA-D1CF-95F3-F36E1A8D6EC1}"/>
              </a:ext>
            </a:extLst>
          </p:cNvPr>
          <p:cNvSpPr txBox="1">
            <a:spLocks/>
          </p:cNvSpPr>
          <p:nvPr/>
        </p:nvSpPr>
        <p:spPr>
          <a:xfrm>
            <a:off x="93591" y="331932"/>
            <a:ext cx="6251368" cy="3249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Overview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Fantasy Golf? What? Why? How?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The 2022 Masters tournament: do we suck at this?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Avoiding having to create models, thanks DraftKings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It works (maybe?), but is it really worth it?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Future thoughts: How do we estimate the number of times a golfer is chosen?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68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B3E36D44-D6E8-7D1E-557A-A18FE3E20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27" y="1533879"/>
            <a:ext cx="8298238" cy="51148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5DD2641-EC12-91CD-1477-763B435BA547}"/>
              </a:ext>
            </a:extLst>
          </p:cNvPr>
          <p:cNvSpPr txBox="1">
            <a:spLocks/>
          </p:cNvSpPr>
          <p:nvPr/>
        </p:nvSpPr>
        <p:spPr>
          <a:xfrm>
            <a:off x="1050897" y="104156"/>
            <a:ext cx="100902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Simulation study: Of the strategies tested, ”Balance” is best average return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59DFB9-D520-9420-51B1-A55BC9242FF2}"/>
              </a:ext>
            </a:extLst>
          </p:cNvPr>
          <p:cNvSpPr txBox="1"/>
          <p:nvPr/>
        </p:nvSpPr>
        <p:spPr>
          <a:xfrm>
            <a:off x="8557668" y="1533879"/>
            <a:ext cx="347960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5,000 simulations of new tournaments by resampling the order of golfers without replacement</a:t>
            </a:r>
          </a:p>
          <a:p>
            <a:endParaRPr lang="en-US" dirty="0"/>
          </a:p>
          <a:p>
            <a:r>
              <a:rPr lang="en-US" dirty="0"/>
              <a:t>Black line: naive amount of return if everyone has the same chance to win money.</a:t>
            </a:r>
          </a:p>
          <a:p>
            <a:endParaRPr lang="en-US" dirty="0"/>
          </a:p>
          <a:p>
            <a:r>
              <a:rPr lang="en-US" dirty="0"/>
              <a:t>”Balance” method using the highest ratio of probability to win vs number of times picked.</a:t>
            </a:r>
          </a:p>
          <a:p>
            <a:endParaRPr lang="en-US" dirty="0"/>
          </a:p>
          <a:p>
            <a:r>
              <a:rPr lang="en-US" dirty="0"/>
              <a:t>“Dan” and “Michael” are comparisons for the highest and lowest average return. Not sure how you could be this good (or bad) at picking golfers. </a:t>
            </a:r>
          </a:p>
        </p:txBody>
      </p:sp>
    </p:spTree>
    <p:extLst>
      <p:ext uri="{BB962C8B-B14F-4D97-AF65-F5344CB8AC3E}">
        <p14:creationId xmlns:p14="http://schemas.microsoft.com/office/powerpoint/2010/main" val="7457249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351DD-00E3-3E26-6564-34B24995ACD2}"/>
              </a:ext>
            </a:extLst>
          </p:cNvPr>
          <p:cNvSpPr txBox="1">
            <a:spLocks/>
          </p:cNvSpPr>
          <p:nvPr/>
        </p:nvSpPr>
        <p:spPr>
          <a:xfrm>
            <a:off x="1050897" y="1388504"/>
            <a:ext cx="10090205" cy="48936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Things to consider</a:t>
            </a:r>
          </a:p>
          <a:p>
            <a:endParaRPr lang="en-US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Assume: Odds given by DK are proportional to true odds of winning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Assume: Frequencies of how often golfers will be chosen are known before picks are submitted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Our best strategy by simulation makes ~$0.54 more than Team </a:t>
            </a:r>
            <a:r>
              <a:rPr lang="en-US" sz="2400" dirty="0" err="1">
                <a:latin typeface="Cambria" panose="02040503050406030204" pitchFamily="18" charset="0"/>
                <a:cs typeface="Aldhabi" panose="020F0502020204030204" pitchFamily="34" charset="0"/>
              </a:rPr>
              <a:t>Ploener</a:t>
            </a:r>
            <a:endParaRPr lang="en-US" sz="2400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About 15$ over the course of a year even assuming everything was done right, and that we can get data that don’t exist…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Our strategy is kind of boring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algn="ctr"/>
            <a:endParaRPr lang="en-US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algn="ctr"/>
            <a:endParaRPr lang="en-US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178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8 reasons why Whistling Straits will be a phenomenal Ryder Cup host">
            <a:extLst>
              <a:ext uri="{FF2B5EF4-FFF2-40B4-BE49-F238E27FC236}">
                <a16:creationId xmlns:a16="http://schemas.microsoft.com/office/drawing/2014/main" id="{9FB17A8E-4B31-47D6-F1AC-4777DF03A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1D077C-D7BA-D1CF-95F3-F36E1A8D6EC1}"/>
              </a:ext>
            </a:extLst>
          </p:cNvPr>
          <p:cNvSpPr txBox="1">
            <a:spLocks/>
          </p:cNvSpPr>
          <p:nvPr/>
        </p:nvSpPr>
        <p:spPr>
          <a:xfrm>
            <a:off x="443448" y="3679431"/>
            <a:ext cx="6251368" cy="3249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Overview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Fantasy Golf? What? Why? How?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The 2022 Masters tournament: do we suck at this?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Avoiding having to create models, thanks DraftKings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It works (maybe?), but is it really worth it?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Future thoughts: How do we estimate the number of times a golfer is chosen?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6779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uple of men playing golf&#10;&#10;Description automatically generated with low confidence">
            <a:extLst>
              <a:ext uri="{FF2B5EF4-FFF2-40B4-BE49-F238E27FC236}">
                <a16:creationId xmlns:a16="http://schemas.microsoft.com/office/drawing/2014/main" id="{05C7A4F5-8E8B-8434-9DA3-AEDD28FB0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pic>
        <p:nvPicPr>
          <p:cNvPr id="3" name="Picture 2" descr="A picture containing grass, tree, outdoor, nature&#10;&#10;Description automatically generated">
            <a:extLst>
              <a:ext uri="{FF2B5EF4-FFF2-40B4-BE49-F238E27FC236}">
                <a16:creationId xmlns:a16="http://schemas.microsoft.com/office/drawing/2014/main" id="{4797795F-CAD8-2BCF-927D-170CBE4BC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3413624"/>
            <a:ext cx="5334000" cy="3444376"/>
          </a:xfrm>
          <a:prstGeom prst="rect">
            <a:avLst/>
          </a:prstGeom>
        </p:spPr>
      </p:pic>
      <p:pic>
        <p:nvPicPr>
          <p:cNvPr id="7" name="Picture 6" descr="A golf course with trees&#10;&#10;Description automatically generated with low confidence">
            <a:extLst>
              <a:ext uri="{FF2B5EF4-FFF2-40B4-BE49-F238E27FC236}">
                <a16:creationId xmlns:a16="http://schemas.microsoft.com/office/drawing/2014/main" id="{36B383F9-E645-D846-1F22-9188F4FFD2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1" y="0"/>
            <a:ext cx="5333999" cy="344437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DCB9DA1-E405-1971-C37D-6B1A55FFD167}"/>
              </a:ext>
            </a:extLst>
          </p:cNvPr>
          <p:cNvSpPr txBox="1">
            <a:spLocks/>
          </p:cNvSpPr>
          <p:nvPr/>
        </p:nvSpPr>
        <p:spPr>
          <a:xfrm>
            <a:off x="481171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The Jewel, MN</a:t>
            </a:r>
          </a:p>
        </p:txBody>
      </p:sp>
    </p:spTree>
    <p:extLst>
      <p:ext uri="{BB962C8B-B14F-4D97-AF65-F5344CB8AC3E}">
        <p14:creationId xmlns:p14="http://schemas.microsoft.com/office/powerpoint/2010/main" val="894389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7868A-0DFE-AAF5-6856-CC28604CA0C3}"/>
              </a:ext>
            </a:extLst>
          </p:cNvPr>
          <p:cNvSpPr txBox="1">
            <a:spLocks/>
          </p:cNvSpPr>
          <p:nvPr/>
        </p:nvSpPr>
        <p:spPr>
          <a:xfrm>
            <a:off x="1050897" y="1388504"/>
            <a:ext cx="10090205" cy="48936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Just curious. How could we predict the number of times a golfer will be chosen?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Golfers don’t play every tournament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Different numbers of golfers play in every group in every week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Sometimes Group 1 golfers are chosen a total of 200 times between all players (due to WC, </a:t>
            </a:r>
            <a:r>
              <a:rPr lang="en-US" sz="2400" dirty="0" err="1">
                <a:latin typeface="Cambria" panose="02040503050406030204" pitchFamily="18" charset="0"/>
                <a:cs typeface="Aldhabi" panose="020F0502020204030204" pitchFamily="34" charset="0"/>
              </a:rPr>
              <a:t>etc</a:t>
            </a:r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) and sometimes it’s like, 50.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algn="ctr"/>
            <a:endParaRPr lang="en-US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algn="ctr"/>
            <a:endParaRPr lang="en-US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939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sky, mountain, outdoor&#10;&#10;Description automatically generated">
            <a:extLst>
              <a:ext uri="{FF2B5EF4-FFF2-40B4-BE49-F238E27FC236}">
                <a16:creationId xmlns:a16="http://schemas.microsoft.com/office/drawing/2014/main" id="{0D3AECCC-9291-E924-1D2A-630C802891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518"/>
          <a:stretch/>
        </p:blipFill>
        <p:spPr>
          <a:xfrm>
            <a:off x="4557885" y="0"/>
            <a:ext cx="7634113" cy="4217503"/>
          </a:xfrm>
          <a:prstGeom prst="rect">
            <a:avLst/>
          </a:prstGeom>
        </p:spPr>
      </p:pic>
      <p:pic>
        <p:nvPicPr>
          <p:cNvPr id="7" name="Picture 6" descr="A picture containing mountain, sky, outdoor, nature&#10;&#10;Description automatically generated">
            <a:extLst>
              <a:ext uri="{FF2B5EF4-FFF2-40B4-BE49-F238E27FC236}">
                <a16:creationId xmlns:a16="http://schemas.microsoft.com/office/drawing/2014/main" id="{62810FA2-6387-6139-953A-55DABAF13A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71"/>
          <a:stretch/>
        </p:blipFill>
        <p:spPr>
          <a:xfrm>
            <a:off x="7718322" y="4217500"/>
            <a:ext cx="4473678" cy="2783444"/>
          </a:xfrm>
          <a:prstGeom prst="rect">
            <a:avLst/>
          </a:prstGeom>
        </p:spPr>
      </p:pic>
      <p:pic>
        <p:nvPicPr>
          <p:cNvPr id="9" name="Picture 8" descr="A golf course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F6A85926-6F86-ADEB-552B-B5B95A0057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419" y="4217500"/>
            <a:ext cx="3484902" cy="2675907"/>
          </a:xfrm>
          <a:prstGeom prst="rect">
            <a:avLst/>
          </a:prstGeom>
        </p:spPr>
      </p:pic>
      <p:pic>
        <p:nvPicPr>
          <p:cNvPr id="3" name="Picture 2" descr="A golf course with a town in the distance&#10;&#10;Description automatically generated with low confidence">
            <a:extLst>
              <a:ext uri="{FF2B5EF4-FFF2-40B4-BE49-F238E27FC236}">
                <a16:creationId xmlns:a16="http://schemas.microsoft.com/office/drawing/2014/main" id="{4AA698E8-976C-354B-E1BA-99BB39262E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3617" y="-1"/>
            <a:ext cx="4581503" cy="689340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2421157-1709-BBF2-1646-61D9D86BD4CA}"/>
              </a:ext>
            </a:extLst>
          </p:cNvPr>
          <p:cNvSpPr txBox="1">
            <a:spLocks/>
          </p:cNvSpPr>
          <p:nvPr/>
        </p:nvSpPr>
        <p:spPr>
          <a:xfrm>
            <a:off x="6096000" y="3059086"/>
            <a:ext cx="491890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The Old Works, </a:t>
            </a:r>
          </a:p>
          <a:p>
            <a:r>
              <a:rPr lang="en-US" dirty="0">
                <a:solidFill>
                  <a:schemeClr val="bg1"/>
                </a:solidFill>
              </a:rPr>
              <a:t>Anaconda MT</a:t>
            </a:r>
          </a:p>
        </p:txBody>
      </p:sp>
    </p:spTree>
    <p:extLst>
      <p:ext uri="{BB962C8B-B14F-4D97-AF65-F5344CB8AC3E}">
        <p14:creationId xmlns:p14="http://schemas.microsoft.com/office/powerpoint/2010/main" val="3830063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y Augusta National's 12th hole remains the scariest par-3 in golf">
            <a:extLst>
              <a:ext uri="{FF2B5EF4-FFF2-40B4-BE49-F238E27FC236}">
                <a16:creationId xmlns:a16="http://schemas.microsoft.com/office/drawing/2014/main" id="{0378E080-4627-B026-0219-70DBB6CDA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1D077C-D7BA-D1CF-95F3-F36E1A8D6EC1}"/>
              </a:ext>
            </a:extLst>
          </p:cNvPr>
          <p:cNvSpPr txBox="1">
            <a:spLocks/>
          </p:cNvSpPr>
          <p:nvPr/>
        </p:nvSpPr>
        <p:spPr>
          <a:xfrm>
            <a:off x="318140" y="652145"/>
            <a:ext cx="9743248" cy="3306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Overview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Fantasy Golf? What? Why? How?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The 2022 Masters tournament: do we suck at this?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Avoiding having to create models, thanks DraftKings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It works (maybe?), but is it really worth it?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Future thoughts: How do we estimate the number of times a golfer is chosen?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70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C16C-E991-8C12-38DE-B963BEBE07ED}"/>
              </a:ext>
            </a:extLst>
          </p:cNvPr>
          <p:cNvSpPr txBox="1">
            <a:spLocks/>
          </p:cNvSpPr>
          <p:nvPr/>
        </p:nvSpPr>
        <p:spPr>
          <a:xfrm>
            <a:off x="348772" y="105029"/>
            <a:ext cx="5654158" cy="392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What is fantasy golf?</a:t>
            </a:r>
          </a:p>
          <a:p>
            <a:endParaRPr lang="en-US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latin typeface="Cambria" panose="02040503050406030204" pitchFamily="18" charset="0"/>
                <a:cs typeface="Aldhabi" panose="020F0502020204030204" pitchFamily="34" charset="0"/>
              </a:rPr>
              <a:t>Choose one player from each group and one WC from any group or no group at all for your “team” each week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latin typeface="Cambria" panose="02040503050406030204" pitchFamily="18" charset="0"/>
                <a:cs typeface="Aldhabi" panose="020F0502020204030204" pitchFamily="34" charset="0"/>
              </a:rPr>
              <a:t>Highlighted = Playing this week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latin typeface="Cambria" panose="02040503050406030204" pitchFamily="18" charset="0"/>
                <a:cs typeface="Aldhabi" panose="020F0502020204030204" pitchFamily="34" charset="0"/>
              </a:rPr>
              <a:t>If there are less than 3 players in a group, you can choose any player as extra WC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latin typeface="Cambria" panose="02040503050406030204" pitchFamily="18" charset="0"/>
                <a:cs typeface="Aldhabi" panose="020F0502020204030204" pitchFamily="34" charset="0"/>
              </a:rPr>
              <a:t>Groups set at beginning of year and never changed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latin typeface="Cambria" panose="02040503050406030204" pitchFamily="18" charset="0"/>
                <a:cs typeface="Aldhabi" panose="020F0502020204030204" pitchFamily="34" charset="0"/>
              </a:rPr>
              <a:t>Groups chosen by the commissioner by a brain algorithm based on OWGR, 2021 money list, and group balance &amp; theme  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81352697-FF63-878F-1E2F-6E748344C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930" y="361785"/>
            <a:ext cx="6189069" cy="639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87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49F149-D42A-1EF0-BE7A-532D8C2BE232}"/>
              </a:ext>
            </a:extLst>
          </p:cNvPr>
          <p:cNvSpPr txBox="1">
            <a:spLocks/>
          </p:cNvSpPr>
          <p:nvPr/>
        </p:nvSpPr>
        <p:spPr>
          <a:xfrm>
            <a:off x="323337" y="95417"/>
            <a:ext cx="493777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ambria" panose="02040503050406030204" pitchFamily="18" charset="0"/>
                <a:cs typeface="Aldhabi" panose="020F0502020204030204" pitchFamily="34" charset="0"/>
              </a:rPr>
              <a:t>Fantasy Scoring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4B3202E1-8EE6-502B-8489-629F5F441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029" y="155970"/>
            <a:ext cx="4139030" cy="5487140"/>
          </a:xfrm>
          <a:prstGeom prst="rect">
            <a:avLst/>
          </a:prstGeom>
        </p:spPr>
      </p:pic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D3E8F79E-D4AB-42D8-84FB-4350220E3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581" y="5643110"/>
            <a:ext cx="5235771" cy="1058920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77BFD84-247F-AEF9-14D7-14538BEDD5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006"/>
          <a:stretch/>
        </p:blipFill>
        <p:spPr>
          <a:xfrm>
            <a:off x="251775" y="1260166"/>
            <a:ext cx="4937775" cy="1413232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2FCF45C-ED97-8012-2B89-C3EB7A2368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2" t="71262" r="-402" b="-1018"/>
          <a:stretch/>
        </p:blipFill>
        <p:spPr>
          <a:xfrm>
            <a:off x="251775" y="3429000"/>
            <a:ext cx="4937775" cy="15022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7E7AB0-B05D-BFFB-D974-5C73635DA9BB}"/>
              </a:ext>
            </a:extLst>
          </p:cNvPr>
          <p:cNvSpPr txBox="1"/>
          <p:nvPr/>
        </p:nvSpPr>
        <p:spPr>
          <a:xfrm rot="5400000">
            <a:off x="451550" y="2601438"/>
            <a:ext cx="4514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40723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olf course with the sun setting&#10;&#10;Description automatically generated with low confidence">
            <a:extLst>
              <a:ext uri="{FF2B5EF4-FFF2-40B4-BE49-F238E27FC236}">
                <a16:creationId xmlns:a16="http://schemas.microsoft.com/office/drawing/2014/main" id="{48E4932F-F951-88A4-A874-07B4BF3D9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199" y="0"/>
            <a:ext cx="914612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A3C16C-E991-8C12-38DE-B963BEBE07ED}"/>
              </a:ext>
            </a:extLst>
          </p:cNvPr>
          <p:cNvSpPr txBox="1">
            <a:spLocks/>
          </p:cNvSpPr>
          <p:nvPr/>
        </p:nvSpPr>
        <p:spPr>
          <a:xfrm>
            <a:off x="2084621" y="3893798"/>
            <a:ext cx="7880828" cy="26518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So why is this hard? Just pick the best players?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Shiny app: Why picking the best player may not be best</a:t>
            </a: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  <p:sp>
        <p:nvSpPr>
          <p:cNvPr id="3" name="AutoShape 2" descr="No photo description available.">
            <a:extLst>
              <a:ext uri="{FF2B5EF4-FFF2-40B4-BE49-F238E27FC236}">
                <a16:creationId xmlns:a16="http://schemas.microsoft.com/office/drawing/2014/main" id="{C9399BDE-FED8-2D59-CA9C-A8A495A791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253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ss, outdoor, sky, sunset&#10;&#10;Description automatically generated">
            <a:extLst>
              <a:ext uri="{FF2B5EF4-FFF2-40B4-BE49-F238E27FC236}">
                <a16:creationId xmlns:a16="http://schemas.microsoft.com/office/drawing/2014/main" id="{41881543-07C2-AF28-330E-B13882454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98" y="0"/>
            <a:ext cx="1028700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1D077C-D7BA-D1CF-95F3-F36E1A8D6EC1}"/>
              </a:ext>
            </a:extLst>
          </p:cNvPr>
          <p:cNvSpPr txBox="1">
            <a:spLocks/>
          </p:cNvSpPr>
          <p:nvPr/>
        </p:nvSpPr>
        <p:spPr>
          <a:xfrm>
            <a:off x="1224375" y="3347356"/>
            <a:ext cx="9743248" cy="3249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Overview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Fantasy Golf? What? Why? How?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The 2022 Masters tournament: do we suck at this?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Avoiding having to create models, thanks DraftKings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It works (maybe?), but is it really worth it?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Cambria" panose="02040503050406030204" pitchFamily="18" charset="0"/>
                <a:cs typeface="Aldhabi" panose="020F0502020204030204" pitchFamily="34" charset="0"/>
              </a:rPr>
              <a:t>Future thoughts: How do we estimate the number of times a golfer is chosen? </a:t>
            </a: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latin typeface="Cambria" panose="02040503050406030204" pitchFamily="18" charset="0"/>
              <a:cs typeface="Aldhabi" panose="020F0502020204030204" pitchFamily="34" charset="0"/>
            </a:endParaRPr>
          </a:p>
          <a:p>
            <a:pPr marL="685800" indent="-685800">
              <a:buFont typeface="Courier New" panose="02070309020205020404" pitchFamily="49" charset="0"/>
              <a:buChar char="o"/>
            </a:pPr>
            <a:endParaRPr lang="en-US" sz="2000" dirty="0">
              <a:latin typeface="Cambria" panose="02040503050406030204" pitchFamily="18" charset="0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928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F39345C3-217B-ADA5-05EE-8446F5EDD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9" r="5680" b="-1"/>
          <a:stretch/>
        </p:blipFill>
        <p:spPr>
          <a:xfrm>
            <a:off x="172221" y="1209977"/>
            <a:ext cx="5269558" cy="1659695"/>
          </a:xfrm>
          <a:prstGeom prst="rect">
            <a:avLst/>
          </a:prstGeom>
        </p:spPr>
      </p:pic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819F44E1-AA6D-DD76-3D50-D07C1629AC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521"/>
          <a:stretch/>
        </p:blipFill>
        <p:spPr>
          <a:xfrm>
            <a:off x="172221" y="598336"/>
            <a:ext cx="4557757" cy="65002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D72A2D99-9001-6ADF-77A6-7E832187FB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6787" b="6702"/>
          <a:stretch/>
        </p:blipFill>
        <p:spPr>
          <a:xfrm>
            <a:off x="172221" y="4541923"/>
            <a:ext cx="5453782" cy="1864040"/>
          </a:xfrm>
          <a:prstGeom prst="rect">
            <a:avLst/>
          </a:prstGeom>
        </p:spPr>
      </p:pic>
      <p:pic>
        <p:nvPicPr>
          <p:cNvPr id="9" name="Picture 8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ECEC1FCD-6BF7-BE80-95D6-04F1B36796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065"/>
          <a:stretch/>
        </p:blipFill>
        <p:spPr>
          <a:xfrm>
            <a:off x="172222" y="2869672"/>
            <a:ext cx="5269558" cy="1701744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58D2E16-484E-1261-D9DD-EE64F10D89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64720"/>
          <a:stretch/>
        </p:blipFill>
        <p:spPr>
          <a:xfrm>
            <a:off x="6585241" y="1248356"/>
            <a:ext cx="4937775" cy="178103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1943F7C-2F64-BA12-CD1E-D4A9AFB42852}"/>
              </a:ext>
            </a:extLst>
          </p:cNvPr>
          <p:cNvCxnSpPr/>
          <p:nvPr/>
        </p:nvCxnSpPr>
        <p:spPr>
          <a:xfrm flipV="1">
            <a:off x="5441779" y="1731078"/>
            <a:ext cx="1210306" cy="83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CDBD7D0-9702-99A8-9B3A-7E36CB13D4E5}"/>
              </a:ext>
            </a:extLst>
          </p:cNvPr>
          <p:cNvCxnSpPr>
            <a:cxnSpLocks/>
          </p:cNvCxnSpPr>
          <p:nvPr/>
        </p:nvCxnSpPr>
        <p:spPr>
          <a:xfrm flipV="1">
            <a:off x="5441779" y="1961423"/>
            <a:ext cx="1217287" cy="19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D70C33-7043-0D2B-D40C-53EBF6F2D395}"/>
              </a:ext>
            </a:extLst>
          </p:cNvPr>
          <p:cNvCxnSpPr/>
          <p:nvPr/>
        </p:nvCxnSpPr>
        <p:spPr>
          <a:xfrm>
            <a:off x="5441779" y="1731078"/>
            <a:ext cx="1210306" cy="425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F6A6B2-6D17-3CE2-6813-1568F436F456}"/>
              </a:ext>
            </a:extLst>
          </p:cNvPr>
          <p:cNvCxnSpPr>
            <a:stCxn id="7" idx="3"/>
          </p:cNvCxnSpPr>
          <p:nvPr/>
        </p:nvCxnSpPr>
        <p:spPr>
          <a:xfrm>
            <a:off x="5441779" y="2039825"/>
            <a:ext cx="1217287" cy="319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7E636DB-7EB9-FA46-359F-C54C7E961352}"/>
              </a:ext>
            </a:extLst>
          </p:cNvPr>
          <p:cNvCxnSpPr>
            <a:cxnSpLocks/>
          </p:cNvCxnSpPr>
          <p:nvPr/>
        </p:nvCxnSpPr>
        <p:spPr>
          <a:xfrm flipV="1">
            <a:off x="5441779" y="1731078"/>
            <a:ext cx="1210306" cy="2257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F2E1D4A-92D2-7B4B-8DE2-C68649A038CE}"/>
              </a:ext>
            </a:extLst>
          </p:cNvPr>
          <p:cNvCxnSpPr>
            <a:cxnSpLocks/>
          </p:cNvCxnSpPr>
          <p:nvPr/>
        </p:nvCxnSpPr>
        <p:spPr>
          <a:xfrm flipV="1">
            <a:off x="5441779" y="2156867"/>
            <a:ext cx="1210306" cy="1272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8AAC92A-638B-7EF7-334B-5EB0BE57608D}"/>
              </a:ext>
            </a:extLst>
          </p:cNvPr>
          <p:cNvSpPr txBox="1"/>
          <p:nvPr/>
        </p:nvSpPr>
        <p:spPr>
          <a:xfrm>
            <a:off x="4297034" y="2809574"/>
            <a:ext cx="1210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Total: 6,169,533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4043AD-22AE-525D-C6F1-2B146325F00A}"/>
              </a:ext>
            </a:extLst>
          </p:cNvPr>
          <p:cNvSpPr txBox="1"/>
          <p:nvPr/>
        </p:nvSpPr>
        <p:spPr>
          <a:xfrm>
            <a:off x="4297034" y="4469269"/>
            <a:ext cx="1210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Total: 4,014,483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F6C593-9941-1E3B-C2FD-261FF8E3634F}"/>
              </a:ext>
            </a:extLst>
          </p:cNvPr>
          <p:cNvSpPr txBox="1"/>
          <p:nvPr/>
        </p:nvSpPr>
        <p:spPr>
          <a:xfrm>
            <a:off x="4309783" y="6064897"/>
            <a:ext cx="1210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Total: 122,063 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FF1C14-7926-AC10-DFA6-901E3C149AB1}"/>
              </a:ext>
            </a:extLst>
          </p:cNvPr>
          <p:cNvSpPr txBox="1"/>
          <p:nvPr/>
        </p:nvSpPr>
        <p:spPr>
          <a:xfrm>
            <a:off x="2395110" y="1208118"/>
            <a:ext cx="1367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Result: 1st, +$70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AE02B5-55D0-8ECD-4E20-41031C812F73}"/>
              </a:ext>
            </a:extLst>
          </p:cNvPr>
          <p:cNvSpPr txBox="1"/>
          <p:nvPr/>
        </p:nvSpPr>
        <p:spPr>
          <a:xfrm>
            <a:off x="2395111" y="2866337"/>
            <a:ext cx="1367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Result: 34th, +$0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B5FC7F5-F784-38F8-F30B-B83FE7AFF89A}"/>
              </a:ext>
            </a:extLst>
          </p:cNvPr>
          <p:cNvSpPr txBox="1"/>
          <p:nvPr/>
        </p:nvSpPr>
        <p:spPr>
          <a:xfrm>
            <a:off x="2395109" y="4529367"/>
            <a:ext cx="1499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Result: 77th, +$0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0312981-32C6-F3BC-0856-4EBB0D693D82}"/>
              </a:ext>
            </a:extLst>
          </p:cNvPr>
          <p:cNvSpPr txBox="1"/>
          <p:nvPr/>
        </p:nvSpPr>
        <p:spPr>
          <a:xfrm>
            <a:off x="5424850" y="4841745"/>
            <a:ext cx="588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5" name="Picture 34" descr="A picture containing table&#10;&#10;Description automatically generated">
            <a:extLst>
              <a:ext uri="{FF2B5EF4-FFF2-40B4-BE49-F238E27FC236}">
                <a16:creationId xmlns:a16="http://schemas.microsoft.com/office/drawing/2014/main" id="{CD92CF1E-3565-98A5-4360-C07C0C7709F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6735"/>
          <a:stretch/>
        </p:blipFill>
        <p:spPr>
          <a:xfrm>
            <a:off x="6624480" y="3160749"/>
            <a:ext cx="2847587" cy="3444564"/>
          </a:xfrm>
          <a:prstGeom prst="rect">
            <a:avLst/>
          </a:prstGeom>
        </p:spPr>
      </p:pic>
      <p:sp>
        <p:nvSpPr>
          <p:cNvPr id="36" name="Title 1">
            <a:extLst>
              <a:ext uri="{FF2B5EF4-FFF2-40B4-BE49-F238E27FC236}">
                <a16:creationId xmlns:a16="http://schemas.microsoft.com/office/drawing/2014/main" id="{1BF5B51F-FF27-03BB-1E30-C87CC1956852}"/>
              </a:ext>
            </a:extLst>
          </p:cNvPr>
          <p:cNvSpPr txBox="1">
            <a:spLocks/>
          </p:cNvSpPr>
          <p:nvPr/>
        </p:nvSpPr>
        <p:spPr>
          <a:xfrm>
            <a:off x="5115178" y="34227"/>
            <a:ext cx="4937776" cy="11457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Cambria" panose="02040503050406030204" pitchFamily="18" charset="0"/>
                <a:cs typeface="Aldhabi" panose="020F0502020204030204" pitchFamily="34" charset="0"/>
              </a:rPr>
              <a:t>The 2022 Masters fantasy golf week was hard to win…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A43F3D9-E89F-9385-635B-D2F577855B4B}"/>
              </a:ext>
            </a:extLst>
          </p:cNvPr>
          <p:cNvSpPr txBox="1"/>
          <p:nvPr/>
        </p:nvSpPr>
        <p:spPr>
          <a:xfrm>
            <a:off x="9614725" y="3138548"/>
            <a:ext cx="2080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Total purse: 15MM</a:t>
            </a:r>
          </a:p>
        </p:txBody>
      </p:sp>
    </p:spTree>
    <p:extLst>
      <p:ext uri="{BB962C8B-B14F-4D97-AF65-F5344CB8AC3E}">
        <p14:creationId xmlns:p14="http://schemas.microsoft.com/office/powerpoint/2010/main" val="1872152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2711</TotalTime>
  <Words>849</Words>
  <Application>Microsoft Macintosh PowerPoint</Application>
  <PresentationFormat>Widescreen</PresentationFormat>
  <Paragraphs>97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Cambria</vt:lpstr>
      <vt:lpstr>Courier New</vt:lpstr>
      <vt:lpstr>Office Theme</vt:lpstr>
      <vt:lpstr>BEES: Fantasy Golf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BEES: Fantasy Golf</dc:title>
  <dc:creator>Demorest, Connor</dc:creator>
  <cp:lastModifiedBy>Demorest, Connor</cp:lastModifiedBy>
  <cp:revision>10</cp:revision>
  <cp:lastPrinted>2022-05-06T19:31:16Z</cp:lastPrinted>
  <dcterms:created xsi:type="dcterms:W3CDTF">2022-05-06T15:51:27Z</dcterms:created>
  <dcterms:modified xsi:type="dcterms:W3CDTF">2022-05-09T21:40:35Z</dcterms:modified>
</cp:coreProperties>
</file>

<file path=docProps/thumbnail.jpeg>
</file>